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0008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B0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B0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3598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Intelligent Learning Systems for the Future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93701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Personalized, Adaptive, and Accessible Education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536781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Good morning, we are Team Innovisioners from Sistec Institute. Today, we'll explore how AI can revolutionize learning.</a:t>
            </a:r>
            <a:endParaRPr lang="en-US" sz="1750" dirty="0"/>
          </a:p>
        </p:txBody>
      </p:sp>
      <p:pic>
        <p:nvPicPr>
          <p:cNvPr id="6" name="Picture 5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FAF4E7F0-C8B5-3321-2D08-145BAA227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5466" y="7673806"/>
            <a:ext cx="2212424" cy="5362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5685" y="562332"/>
            <a:ext cx="5452110" cy="639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Broad Societal Impact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85" y="1738074"/>
            <a:ext cx="6350079" cy="635007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72256" y="1738074"/>
            <a:ext cx="460058" cy="460057"/>
          </a:xfrm>
          <a:prstGeom prst="roundRect">
            <a:avLst>
              <a:gd name="adj" fmla="val 18668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236744" y="1776413"/>
            <a:ext cx="3770233" cy="383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Empowering All Students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8236744" y="2364224"/>
            <a:ext cx="5685592" cy="981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Providing equal educational opportunities for both rural and urban students, democratizing access to quality learning.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572256" y="3754279"/>
            <a:ext cx="460058" cy="460057"/>
          </a:xfrm>
          <a:prstGeom prst="roundRect">
            <a:avLst>
              <a:gd name="adj" fmla="val 18668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236744" y="3792617"/>
            <a:ext cx="3611761" cy="383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Reducing Dropout Rates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8236744" y="4380428"/>
            <a:ext cx="5685592" cy="981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Personalized support and engaging content will keep students motivated, significantly reducing educational attrition.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72256" y="5770483"/>
            <a:ext cx="460058" cy="460057"/>
          </a:xfrm>
          <a:prstGeom prst="roundRect">
            <a:avLst>
              <a:gd name="adj" fmla="val 18668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236744" y="5808821"/>
            <a:ext cx="5001220" cy="383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Contributing to National Missions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8236744" y="6396633"/>
            <a:ext cx="5685592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Directly supporting the goals of </a:t>
            </a:r>
            <a:r>
              <a:rPr lang="en-US" sz="1600" dirty="0">
                <a:solidFill>
                  <a:srgbClr val="2B0A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Digital India</a:t>
            </a: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1600" dirty="0">
                <a:solidFill>
                  <a:srgbClr val="2B0A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Skill India</a:t>
            </a: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fostering a future-ready workforce.</a:t>
            </a:r>
            <a:endParaRPr lang="en-US" sz="1600" dirty="0"/>
          </a:p>
        </p:txBody>
      </p:sp>
      <p:pic>
        <p:nvPicPr>
          <p:cNvPr id="13" name="Picture 12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C3297697-4D32-03CA-BC0F-F79F20BE5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5466" y="7673806"/>
            <a:ext cx="2212424" cy="53624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343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 Horizons: Expanding the Learning Experience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7462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envision continuous innovation and integration of cutting-edge technologies to further enhance the intelligent learning ecosystem: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1133951" y="4562832"/>
            <a:ext cx="3856077" cy="226814"/>
          </a:xfrm>
          <a:prstGeom prst="roundRect">
            <a:avLst>
              <a:gd name="adj" fmla="val 42003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93790" y="4335959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930" y="4463594"/>
            <a:ext cx="340162" cy="42529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0604" y="5243274"/>
            <a:ext cx="37142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Immersive AR/VR Learning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0604" y="5733693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Integration of Augmented and Virtual Reality for highly engaging and interactive simulations and virtual field trips.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557123" y="4222552"/>
            <a:ext cx="3856077" cy="226814"/>
          </a:xfrm>
          <a:prstGeom prst="roundRect">
            <a:avLst>
              <a:gd name="adj" fmla="val 42003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216962" y="3995678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102" y="4123313"/>
            <a:ext cx="340162" cy="42529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43776" y="4902994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AI-Driven Career Counseling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43776" y="5747742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Personalized career guidance based on student aptitude, performance data, and real-time labor market trends.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980295" y="3882390"/>
            <a:ext cx="3856077" cy="226814"/>
          </a:xfrm>
          <a:prstGeom prst="roundRect">
            <a:avLst>
              <a:gd name="adj" fmla="val 42003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640133" y="3655516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274" y="3783151"/>
            <a:ext cx="340162" cy="42529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66948" y="4562832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Blockchain for Secure Certifications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866948" y="5407581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Leveraging blockchain technology for tamper-proof and verifiable academic credentials and skill certifications.</a:t>
            </a:r>
            <a:endParaRPr lang="en-US" sz="1750" dirty="0"/>
          </a:p>
        </p:txBody>
      </p:sp>
      <p:pic>
        <p:nvPicPr>
          <p:cNvPr id="19" name="Picture 18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B4D98CB1-DFBD-E180-2407-50FC2DE4F2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5466" y="7673806"/>
            <a:ext cx="2212424" cy="53624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60294" y="477322"/>
            <a:ext cx="6109692" cy="542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50"/>
              </a:lnSpc>
              <a:buNone/>
            </a:pPr>
            <a:r>
              <a:rPr lang="en-US" sz="3400" dirty="0">
                <a:solidFill>
                  <a:schemeClr val="bg2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Meet the Innovisioners Team</a:t>
            </a:r>
            <a:endParaRPr lang="en-US" sz="3400" dirty="0">
              <a:solidFill>
                <a:schemeClr val="bg2"/>
              </a:solidFill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57" y="1475303"/>
            <a:ext cx="4190405" cy="419040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00770" y="5860971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chemeClr val="bg2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Sakshi Mishra</a:t>
            </a:r>
            <a:endParaRPr lang="en-US" sz="2050" dirty="0">
              <a:solidFill>
                <a:schemeClr val="bg2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607457" y="6359843"/>
            <a:ext cx="4190405" cy="1110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b="1" dirty="0">
                <a:solidFill>
                  <a:schemeClr val="bg2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Leader &amp; Visionary Thinker  - </a:t>
            </a:r>
            <a:r>
              <a:rPr lang="en-US" sz="1350" dirty="0">
                <a:solidFill>
                  <a:schemeClr val="bg2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Sakshi's fresh ideas and strategic insights form the foundation of our innovative solutions, driving the team's imagination forward.</a:t>
            </a:r>
            <a:endParaRPr lang="en-US" sz="1350" dirty="0">
              <a:solidFill>
                <a:schemeClr val="bg2"/>
              </a:solidFill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868" y="1475303"/>
            <a:ext cx="4189095" cy="418909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21467" y="5859661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chemeClr val="bg2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Nitin Rajput</a:t>
            </a:r>
            <a:endParaRPr lang="en-US" sz="2050" dirty="0">
              <a:solidFill>
                <a:schemeClr val="bg2"/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5228868" y="6358533"/>
            <a:ext cx="4189095" cy="1110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b="1" dirty="0">
                <a:solidFill>
                  <a:schemeClr val="bg2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Research &amp; Documentation Lead - </a:t>
            </a:r>
            <a:r>
              <a:rPr lang="en-US" sz="1350" dirty="0">
                <a:solidFill>
                  <a:schemeClr val="bg2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Nitin brings logical insights and analytical skills, ensuring every challenge is met with a smart, well-documented solution.</a:t>
            </a:r>
            <a:endParaRPr lang="en-US" sz="1350" dirty="0">
              <a:solidFill>
                <a:schemeClr val="bg2"/>
              </a:solidFill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8969" y="1475303"/>
            <a:ext cx="4189095" cy="418909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641568" y="5859661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chemeClr val="bg2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Pawan Parmar</a:t>
            </a:r>
            <a:endParaRPr lang="en-US" sz="2050" dirty="0">
              <a:solidFill>
                <a:schemeClr val="bg2"/>
              </a:solidFill>
            </a:endParaRPr>
          </a:p>
        </p:txBody>
      </p:sp>
      <p:sp>
        <p:nvSpPr>
          <p:cNvPr id="11" name="Text 6"/>
          <p:cNvSpPr/>
          <p:nvPr/>
        </p:nvSpPr>
        <p:spPr>
          <a:xfrm>
            <a:off x="9848969" y="6358533"/>
            <a:ext cx="4189095" cy="1110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b="1" dirty="0">
                <a:solidFill>
                  <a:schemeClr val="bg2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Designer &amp; Developer  - </a:t>
            </a:r>
            <a:r>
              <a:rPr lang="en-US" sz="1350" dirty="0">
                <a:solidFill>
                  <a:schemeClr val="bg2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Pawan adds life to our concepts, combining sleek frontend design with robust coding expertise to deliver impactful user experiences.</a:t>
            </a:r>
            <a:endParaRPr lang="en-US" sz="1350" dirty="0">
              <a:solidFill>
                <a:schemeClr val="bg2"/>
              </a:solidFill>
            </a:endParaRPr>
          </a:p>
        </p:txBody>
      </p:sp>
      <p:sp>
        <p:nvSpPr>
          <p:cNvPr id="12" name="Text 7"/>
          <p:cNvSpPr/>
          <p:nvPr/>
        </p:nvSpPr>
        <p:spPr>
          <a:xfrm>
            <a:off x="607457" y="7821930"/>
            <a:ext cx="13415486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chemeClr val="bg2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Together, we blend vision, logic, and execution to create transformative AI-driven solutions for education.</a:t>
            </a:r>
            <a:endParaRPr lang="en-US" sz="1350" dirty="0">
              <a:solidFill>
                <a:schemeClr val="bg2"/>
              </a:solidFill>
            </a:endParaRPr>
          </a:p>
        </p:txBody>
      </p:sp>
      <p:pic>
        <p:nvPicPr>
          <p:cNvPr id="15" name="Picture 1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6BDACB84-81D6-B579-5F91-F201F1F505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5466" y="7673806"/>
            <a:ext cx="2212424" cy="53624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2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2567" y="601980"/>
            <a:ext cx="7611666" cy="5473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750"/>
              </a:lnSpc>
              <a:buNone/>
            </a:pPr>
            <a:r>
              <a:rPr lang="en-US" sz="8600" b="1" dirty="0">
                <a:solidFill>
                  <a:srgbClr val="2B0A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Shaping the Future of Education with AI</a:t>
            </a:r>
            <a:endParaRPr lang="en-US" sz="8600" dirty="0"/>
          </a:p>
        </p:txBody>
      </p:sp>
      <p:sp>
        <p:nvSpPr>
          <p:cNvPr id="4" name="Text 1"/>
          <p:cNvSpPr/>
          <p:nvPr/>
        </p:nvSpPr>
        <p:spPr>
          <a:xfrm>
            <a:off x="7869198" y="6403419"/>
            <a:ext cx="4378404" cy="547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Thank You</a:t>
            </a:r>
            <a:endParaRPr lang="en-US" sz="3400" dirty="0"/>
          </a:p>
        </p:txBody>
      </p:sp>
      <p:sp>
        <p:nvSpPr>
          <p:cNvPr id="5" name="Text 2"/>
          <p:cNvSpPr/>
          <p:nvPr/>
        </p:nvSpPr>
        <p:spPr>
          <a:xfrm>
            <a:off x="6252567" y="7279005"/>
            <a:ext cx="7611666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Alpha | University of Innovation</a:t>
            </a:r>
            <a:endParaRPr lang="en-US" sz="1700" dirty="0"/>
          </a:p>
        </p:txBody>
      </p:sp>
      <p:pic>
        <p:nvPicPr>
          <p:cNvPr id="6" name="Picture 5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964B3AAD-BA28-8F72-91BB-E07095EF9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5466" y="7673806"/>
            <a:ext cx="2212424" cy="53624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7523" y="14120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Challenge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993225"/>
            <a:ext cx="130428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One-Size-Fits-All Model is Failing Students</a:t>
            </a:r>
            <a:endParaRPr lang="en-US" sz="6150" dirty="0"/>
          </a:p>
        </p:txBody>
      </p:sp>
      <p:sp>
        <p:nvSpPr>
          <p:cNvPr id="4" name="Shape 2"/>
          <p:cNvSpPr/>
          <p:nvPr/>
        </p:nvSpPr>
        <p:spPr>
          <a:xfrm>
            <a:off x="793790" y="4289822"/>
            <a:ext cx="4196358" cy="2527578"/>
          </a:xfrm>
          <a:prstGeom prst="roundRect">
            <a:avLst>
              <a:gd name="adj" fmla="val 3769"/>
            </a:avLst>
          </a:prstGeom>
          <a:solidFill>
            <a:srgbClr val="2B0AFF"/>
          </a:solidFill>
          <a:ln w="30480">
            <a:solidFill>
              <a:srgbClr val="2A199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93790" y="4289822"/>
            <a:ext cx="121920" cy="2527578"/>
          </a:xfrm>
          <a:prstGeom prst="roundRect">
            <a:avLst>
              <a:gd name="adj" fmla="val 78139"/>
            </a:avLst>
          </a:prstGeom>
          <a:solidFill>
            <a:srgbClr val="2B0AFF"/>
          </a:solidFill>
          <a:ln/>
        </p:spPr>
      </p:sp>
      <p:sp>
        <p:nvSpPr>
          <p:cNvPr id="6" name="Text 4"/>
          <p:cNvSpPr/>
          <p:nvPr/>
        </p:nvSpPr>
        <p:spPr>
          <a:xfrm>
            <a:off x="1173004" y="454711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Knowledge Gaps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173004" y="5108496"/>
            <a:ext cx="355985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Traditional education struggles to cater to individual learning paces, leading to significant gaps in understanding.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4289822"/>
            <a:ext cx="4196358" cy="2527578"/>
          </a:xfrm>
          <a:prstGeom prst="roundRect">
            <a:avLst>
              <a:gd name="adj" fmla="val 3769"/>
            </a:avLst>
          </a:prstGeom>
          <a:solidFill>
            <a:srgbClr val="2B0AFF"/>
          </a:solidFill>
          <a:ln w="30480">
            <a:solidFill>
              <a:srgbClr val="2A1999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16962" y="4289822"/>
            <a:ext cx="121920" cy="2527578"/>
          </a:xfrm>
          <a:prstGeom prst="roundRect">
            <a:avLst>
              <a:gd name="adj" fmla="val 78139"/>
            </a:avLst>
          </a:prstGeom>
          <a:solidFill>
            <a:srgbClr val="2B0AFF"/>
          </a:solidFill>
          <a:ln/>
        </p:spPr>
      </p:sp>
      <p:sp>
        <p:nvSpPr>
          <p:cNvPr id="10" name="Text 8"/>
          <p:cNvSpPr/>
          <p:nvPr/>
        </p:nvSpPr>
        <p:spPr>
          <a:xfrm>
            <a:off x="5596176" y="454711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Lack of Insights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5596176" y="5108496"/>
            <a:ext cx="355985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Teachers often lack real-time, data-driven insights into student progress and struggles, hindering targeted support.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4289822"/>
            <a:ext cx="4196358" cy="2527578"/>
          </a:xfrm>
          <a:prstGeom prst="roundRect">
            <a:avLst>
              <a:gd name="adj" fmla="val 3769"/>
            </a:avLst>
          </a:prstGeom>
          <a:solidFill>
            <a:srgbClr val="2B0AFF"/>
          </a:solidFill>
          <a:ln w="30480">
            <a:solidFill>
              <a:srgbClr val="2A1999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40133" y="4289822"/>
            <a:ext cx="121920" cy="2527578"/>
          </a:xfrm>
          <a:prstGeom prst="roundRect">
            <a:avLst>
              <a:gd name="adj" fmla="val 78139"/>
            </a:avLst>
          </a:prstGeom>
          <a:solidFill>
            <a:srgbClr val="2B0AFF"/>
          </a:solidFill>
          <a:ln/>
        </p:spPr>
      </p:sp>
      <p:sp>
        <p:nvSpPr>
          <p:cNvPr id="14" name="Text 12"/>
          <p:cNvSpPr/>
          <p:nvPr/>
        </p:nvSpPr>
        <p:spPr>
          <a:xfrm>
            <a:off x="10019348" y="454711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Limited Access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10019348" y="5108496"/>
            <a:ext cx="355985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Many learners still face barriers to quality mentors and resources, perpetuating educational inequality.</a:t>
            </a:r>
            <a:endParaRPr lang="en-US" sz="1750" dirty="0"/>
          </a:p>
        </p:txBody>
      </p:sp>
      <p:pic>
        <p:nvPicPr>
          <p:cNvPr id="17" name="Picture 16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385EDB27-9073-48CC-1AA7-EAA4E4CE5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5466" y="7673806"/>
            <a:ext cx="2212424" cy="53624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8634" y="391716"/>
            <a:ext cx="4303395" cy="445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Our AI-Powered Solution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498634" y="1178719"/>
            <a:ext cx="6642854" cy="684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propose an </a:t>
            </a:r>
            <a:r>
              <a:rPr lang="en-US" sz="1100" dirty="0">
                <a:solidFill>
                  <a:srgbClr val="2B0A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intelligent learning platform</a:t>
            </a:r>
            <a:r>
              <a:rPr lang="en-US" sz="11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that harnesses the power of Artificial Intelligence to transform the educational landscape. Our platform goes beyond traditional e-learning by actively adapting to each student's unique needs.</a:t>
            </a:r>
            <a:endParaRPr lang="en-US" sz="11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6532" y="1210866"/>
            <a:ext cx="6642854" cy="6642854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498634" y="8174236"/>
            <a:ext cx="320516" cy="320516"/>
          </a:xfrm>
          <a:prstGeom prst="roundRect">
            <a:avLst>
              <a:gd name="adj" fmla="val 1867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61549" y="8200906"/>
            <a:ext cx="3397925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Personalized Learning Pathways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961549" y="8553331"/>
            <a:ext cx="3962757" cy="456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Customized curriculum and content tailored to individual learning styles and progress.</a:t>
            </a:r>
            <a:endParaRPr lang="en-US" sz="1100" dirty="0"/>
          </a:p>
        </p:txBody>
      </p:sp>
      <p:sp>
        <p:nvSpPr>
          <p:cNvPr id="8" name="Shape 5"/>
          <p:cNvSpPr/>
          <p:nvPr/>
        </p:nvSpPr>
        <p:spPr>
          <a:xfrm>
            <a:off x="5102304" y="8174236"/>
            <a:ext cx="320516" cy="320516"/>
          </a:xfrm>
          <a:prstGeom prst="roundRect">
            <a:avLst>
              <a:gd name="adj" fmla="val 1867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565219" y="8200906"/>
            <a:ext cx="3703082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Smart Tutoring &amp; Progress Tracking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5565219" y="8553331"/>
            <a:ext cx="3962757" cy="456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AI-driven guidance and real-time monitoring to keep students on track and engaged.</a:t>
            </a:r>
            <a:endParaRPr lang="en-US" sz="1100" dirty="0"/>
          </a:p>
        </p:txBody>
      </p:sp>
      <p:sp>
        <p:nvSpPr>
          <p:cNvPr id="11" name="Shape 8"/>
          <p:cNvSpPr/>
          <p:nvPr/>
        </p:nvSpPr>
        <p:spPr>
          <a:xfrm>
            <a:off x="9705975" y="8174236"/>
            <a:ext cx="320516" cy="320516"/>
          </a:xfrm>
          <a:prstGeom prst="roundRect">
            <a:avLst>
              <a:gd name="adj" fmla="val 1867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168890" y="8200906"/>
            <a:ext cx="2137053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Always Accessible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10168890" y="8553331"/>
            <a:ext cx="3962757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Learning available anytime, anywhere, on any device.</a:t>
            </a:r>
            <a:endParaRPr lang="en-US" sz="1100" dirty="0"/>
          </a:p>
        </p:txBody>
      </p:sp>
      <p:pic>
        <p:nvPicPr>
          <p:cNvPr id="14" name="Picture 1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B12F9C18-D832-1889-3E98-6D4CF7E79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5466" y="7673806"/>
            <a:ext cx="2212424" cy="53624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89165"/>
            <a:ext cx="96529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Inspired by the Future of Education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51572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902035"/>
            <a:ext cx="4158615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Growing Demand for Personalized Education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4888706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Recognizing that every student is unique, our system meets the increasing need for tailored learning experiences.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051572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3902035"/>
            <a:ext cx="4158615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NEP 2020 Vision for Tech-Driven Learning</a:t>
            </a:r>
            <a:endParaRPr lang="en-US" sz="2650" dirty="0"/>
          </a:p>
        </p:txBody>
      </p:sp>
      <p:sp>
        <p:nvSpPr>
          <p:cNvPr id="8" name="Text 4"/>
          <p:cNvSpPr/>
          <p:nvPr/>
        </p:nvSpPr>
        <p:spPr>
          <a:xfrm>
            <a:off x="5235893" y="4888706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Aligned with India's National Education Policy, we integrate technology to enhance educational outcomes.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051572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3902035"/>
            <a:ext cx="4158615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Pandemic Highlighted Digital Needs</a:t>
            </a:r>
            <a:endParaRPr lang="en-US" sz="2650" dirty="0"/>
          </a:p>
        </p:txBody>
      </p:sp>
      <p:sp>
        <p:nvSpPr>
          <p:cNvPr id="11" name="Text 6"/>
          <p:cNvSpPr/>
          <p:nvPr/>
        </p:nvSpPr>
        <p:spPr>
          <a:xfrm>
            <a:off x="9677995" y="4888706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recent global health crisis underscored the critical need for robust AI-enabled digital support in education.</a:t>
            </a:r>
            <a:endParaRPr lang="en-US" sz="1750" dirty="0"/>
          </a:p>
        </p:txBody>
      </p:sp>
      <p:pic>
        <p:nvPicPr>
          <p:cNvPr id="12" name="Picture 11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1D72D954-186B-A0FB-2593-5B39EC9809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5466" y="7673806"/>
            <a:ext cx="2212424" cy="5362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735" y="596027"/>
            <a:ext cx="7762756" cy="660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Our Data-Driven Methodology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39735" y="1679138"/>
            <a:ext cx="13150929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approach integrates continuous feedback and adaptation to optimize the learning journey for every student.</a:t>
            </a:r>
            <a:endParaRPr lang="en-US" sz="1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35" y="2571988"/>
            <a:ext cx="6469737" cy="1143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51071" y="3417332"/>
            <a:ext cx="3170396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1. Data Collection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951071" y="3940373"/>
            <a:ext cx="6047065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Gather comprehensive learning data including test scores, interaction patterns, and individual preferences.</a:t>
            </a:r>
            <a:endParaRPr lang="en-US" sz="16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0808" y="2255044"/>
            <a:ext cx="6469856" cy="11430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32144" y="3100388"/>
            <a:ext cx="3615095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2. AI-Powered Analysis</a:t>
            </a:r>
            <a:endParaRPr lang="en-US" sz="2450" dirty="0"/>
          </a:p>
        </p:txBody>
      </p:sp>
      <p:sp>
        <p:nvSpPr>
          <p:cNvPr id="9" name="Text 5"/>
          <p:cNvSpPr/>
          <p:nvPr/>
        </p:nvSpPr>
        <p:spPr>
          <a:xfrm>
            <a:off x="7632144" y="3623429"/>
            <a:ext cx="6047184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 advanced AI models to analyze data and provide adaptive recommendations for content and pace.</a:t>
            </a:r>
            <a:endParaRPr lang="en-US" sz="16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35" y="5356265"/>
            <a:ext cx="6469737" cy="11430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51071" y="6201608"/>
            <a:ext cx="3390067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3. Interactive Delivery</a:t>
            </a:r>
            <a:endParaRPr lang="en-US" sz="2450" dirty="0"/>
          </a:p>
        </p:txBody>
      </p:sp>
      <p:sp>
        <p:nvSpPr>
          <p:cNvPr id="12" name="Text 7"/>
          <p:cNvSpPr/>
          <p:nvPr/>
        </p:nvSpPr>
        <p:spPr>
          <a:xfrm>
            <a:off x="951071" y="6724650"/>
            <a:ext cx="6047065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 engaging, gamified, and interactive learning modules to enhance retention and enjoyment.</a:t>
            </a:r>
            <a:endParaRPr lang="en-US" sz="16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0808" y="5039320"/>
            <a:ext cx="6469856" cy="11430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632144" y="5884664"/>
            <a:ext cx="3526988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4. Real-Time Feedback</a:t>
            </a:r>
            <a:endParaRPr lang="en-US" sz="2450" dirty="0"/>
          </a:p>
        </p:txBody>
      </p:sp>
      <p:sp>
        <p:nvSpPr>
          <p:cNvPr id="15" name="Text 9"/>
          <p:cNvSpPr/>
          <p:nvPr/>
        </p:nvSpPr>
        <p:spPr>
          <a:xfrm>
            <a:off x="7632144" y="6407706"/>
            <a:ext cx="6047184" cy="1014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a continuous feedback loop for both students and teachers, enabling immediate adjustments and improvements.</a:t>
            </a:r>
            <a:endParaRPr lang="en-US" sz="1650" dirty="0"/>
          </a:p>
        </p:txBody>
      </p:sp>
      <p:pic>
        <p:nvPicPr>
          <p:cNvPr id="16" name="Picture 15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E5C684B0-892C-D981-626F-F14E3761B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5466" y="7673806"/>
            <a:ext cx="2212424" cy="5362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7031"/>
            <a:ext cx="79604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Features of Our Platform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943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platform is designed with a comprehensive suite of features to ensure an enriching and supportive learning environment for all.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150394"/>
            <a:ext cx="13042821" cy="4072176"/>
          </a:xfrm>
          <a:prstGeom prst="roundRect">
            <a:avLst>
              <a:gd name="adj" fmla="val 233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158014"/>
            <a:ext cx="4342448" cy="2387084"/>
          </a:xfrm>
          <a:prstGeom prst="roundRect">
            <a:avLst>
              <a:gd name="adj" fmla="val 3991"/>
            </a:avLst>
          </a:prstGeom>
          <a:solidFill>
            <a:srgbClr val="110080"/>
          </a:solidFill>
          <a:ln/>
        </p:spPr>
      </p:sp>
      <p:sp>
        <p:nvSpPr>
          <p:cNvPr id="6" name="Text 4"/>
          <p:cNvSpPr/>
          <p:nvPr/>
        </p:nvSpPr>
        <p:spPr>
          <a:xfrm>
            <a:off x="1028224" y="3384828"/>
            <a:ext cx="35486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Adaptive Learning Dashboard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28224" y="4229576"/>
            <a:ext cx="35486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Personalized interface with real-time progress tracking.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143857" y="3158014"/>
            <a:ext cx="4342567" cy="2387084"/>
          </a:xfrm>
          <a:prstGeom prst="rect">
            <a:avLst/>
          </a:prstGeom>
          <a:solidFill>
            <a:srgbClr val="110080"/>
          </a:solidFill>
          <a:ln/>
        </p:spPr>
      </p:sp>
      <p:sp>
        <p:nvSpPr>
          <p:cNvPr id="9" name="Shape 7"/>
          <p:cNvSpPr/>
          <p:nvPr/>
        </p:nvSpPr>
        <p:spPr>
          <a:xfrm>
            <a:off x="5143857" y="3158014"/>
            <a:ext cx="30480" cy="2387084"/>
          </a:xfrm>
          <a:prstGeom prst="roundRect">
            <a:avLst>
              <a:gd name="adj" fmla="val 312558"/>
            </a:avLst>
          </a:prstGeom>
          <a:solidFill>
            <a:srgbClr val="2A1999"/>
          </a:solidFill>
          <a:ln/>
        </p:spPr>
      </p:sp>
      <p:sp>
        <p:nvSpPr>
          <p:cNvPr id="10" name="Text 8"/>
          <p:cNvSpPr/>
          <p:nvPr/>
        </p:nvSpPr>
        <p:spPr>
          <a:xfrm>
            <a:off x="5710833" y="3384828"/>
            <a:ext cx="320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 Tutor with Chat &amp; Voice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710833" y="4229576"/>
            <a:ext cx="320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Intelligent virtual assistant for instant support and explanations.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4860369" y="4068008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272525"/>
          </a:solidFill>
          <a:ln w="30480">
            <a:solidFill>
              <a:srgbClr val="2A1999"/>
            </a:solidFill>
            <a:prstDash val="solid"/>
          </a:ln>
        </p:spPr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054" y="4174331"/>
            <a:ext cx="283488" cy="354330"/>
          </a:xfrm>
          <a:prstGeom prst="rect">
            <a:avLst/>
          </a:prstGeom>
        </p:spPr>
      </p:pic>
      <p:sp>
        <p:nvSpPr>
          <p:cNvPr id="14" name="Shape 11"/>
          <p:cNvSpPr/>
          <p:nvPr/>
        </p:nvSpPr>
        <p:spPr>
          <a:xfrm>
            <a:off x="9486424" y="3158014"/>
            <a:ext cx="4342567" cy="2387084"/>
          </a:xfrm>
          <a:prstGeom prst="rect">
            <a:avLst/>
          </a:prstGeom>
          <a:solidFill>
            <a:srgbClr val="110080"/>
          </a:solidFill>
          <a:ln/>
        </p:spPr>
      </p:sp>
      <p:sp>
        <p:nvSpPr>
          <p:cNvPr id="15" name="Shape 12"/>
          <p:cNvSpPr/>
          <p:nvPr/>
        </p:nvSpPr>
        <p:spPr>
          <a:xfrm>
            <a:off x="9486424" y="3158014"/>
            <a:ext cx="30480" cy="2387084"/>
          </a:xfrm>
          <a:prstGeom prst="roundRect">
            <a:avLst>
              <a:gd name="adj" fmla="val 312558"/>
            </a:avLst>
          </a:prstGeom>
          <a:solidFill>
            <a:srgbClr val="2A1999"/>
          </a:solidFill>
          <a:ln/>
        </p:spPr>
      </p:sp>
      <p:sp>
        <p:nvSpPr>
          <p:cNvPr id="16" name="Text 13"/>
          <p:cNvSpPr/>
          <p:nvPr/>
        </p:nvSpPr>
        <p:spPr>
          <a:xfrm>
            <a:off x="10053399" y="3384828"/>
            <a:ext cx="354877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Performance Prediction &amp; Insights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10053399" y="4229576"/>
            <a:ext cx="354877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Forecast student performance and provide actionable data to educators.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9202936" y="4068008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272525"/>
          </a:solidFill>
          <a:ln w="30480">
            <a:solidFill>
              <a:srgbClr val="2A1999"/>
            </a:solidFill>
            <a:prstDash val="solid"/>
          </a:ln>
        </p:spPr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620" y="4174331"/>
            <a:ext cx="283488" cy="354330"/>
          </a:xfrm>
          <a:prstGeom prst="rect">
            <a:avLst/>
          </a:prstGeom>
        </p:spPr>
      </p:pic>
      <p:sp>
        <p:nvSpPr>
          <p:cNvPr id="20" name="Shape 16"/>
          <p:cNvSpPr/>
          <p:nvPr/>
        </p:nvSpPr>
        <p:spPr>
          <a:xfrm>
            <a:off x="801410" y="5545098"/>
            <a:ext cx="6513790" cy="1669852"/>
          </a:xfrm>
          <a:prstGeom prst="rect">
            <a:avLst/>
          </a:prstGeom>
          <a:solidFill>
            <a:srgbClr val="110080"/>
          </a:solidFill>
          <a:ln/>
        </p:spPr>
      </p:sp>
      <p:sp>
        <p:nvSpPr>
          <p:cNvPr id="21" name="Shape 17"/>
          <p:cNvSpPr/>
          <p:nvPr/>
        </p:nvSpPr>
        <p:spPr>
          <a:xfrm>
            <a:off x="801410" y="5545098"/>
            <a:ext cx="6513790" cy="30480"/>
          </a:xfrm>
          <a:prstGeom prst="roundRect">
            <a:avLst>
              <a:gd name="adj" fmla="val 312558"/>
            </a:avLst>
          </a:prstGeom>
          <a:solidFill>
            <a:srgbClr val="2A1999"/>
          </a:solidFill>
          <a:ln/>
        </p:spPr>
      </p:sp>
      <p:sp>
        <p:nvSpPr>
          <p:cNvPr id="22" name="Text 18"/>
          <p:cNvSpPr/>
          <p:nvPr/>
        </p:nvSpPr>
        <p:spPr>
          <a:xfrm>
            <a:off x="1028224" y="57719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Multilingual Support</a:t>
            </a:r>
            <a:endParaRPr lang="en-US" sz="2200" dirty="0"/>
          </a:p>
        </p:txBody>
      </p:sp>
      <p:sp>
        <p:nvSpPr>
          <p:cNvPr id="23" name="Text 19"/>
          <p:cNvSpPr/>
          <p:nvPr/>
        </p:nvSpPr>
        <p:spPr>
          <a:xfrm>
            <a:off x="1028224" y="6262330"/>
            <a:ext cx="572000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Content available in multiple languages to cater to diverse users.</a:t>
            </a:r>
            <a:endParaRPr lang="en-US" sz="1750" dirty="0"/>
          </a:p>
        </p:txBody>
      </p:sp>
      <p:sp>
        <p:nvSpPr>
          <p:cNvPr id="24" name="Shape 20"/>
          <p:cNvSpPr/>
          <p:nvPr/>
        </p:nvSpPr>
        <p:spPr>
          <a:xfrm>
            <a:off x="7315200" y="5545098"/>
            <a:ext cx="6513790" cy="1669852"/>
          </a:xfrm>
          <a:prstGeom prst="rect">
            <a:avLst/>
          </a:prstGeom>
          <a:solidFill>
            <a:srgbClr val="110080"/>
          </a:solidFill>
          <a:ln/>
        </p:spPr>
      </p:sp>
      <p:sp>
        <p:nvSpPr>
          <p:cNvPr id="25" name="Shape 21"/>
          <p:cNvSpPr/>
          <p:nvPr/>
        </p:nvSpPr>
        <p:spPr>
          <a:xfrm>
            <a:off x="7315200" y="5545098"/>
            <a:ext cx="30480" cy="1669852"/>
          </a:xfrm>
          <a:prstGeom prst="roundRect">
            <a:avLst>
              <a:gd name="adj" fmla="val 312558"/>
            </a:avLst>
          </a:prstGeom>
          <a:solidFill>
            <a:srgbClr val="2A1999"/>
          </a:solidFill>
          <a:ln/>
        </p:spPr>
      </p:sp>
      <p:sp>
        <p:nvSpPr>
          <p:cNvPr id="26" name="Shape 22"/>
          <p:cNvSpPr/>
          <p:nvPr/>
        </p:nvSpPr>
        <p:spPr>
          <a:xfrm>
            <a:off x="7315200" y="5545098"/>
            <a:ext cx="6513790" cy="30480"/>
          </a:xfrm>
          <a:prstGeom prst="roundRect">
            <a:avLst>
              <a:gd name="adj" fmla="val 312558"/>
            </a:avLst>
          </a:prstGeom>
          <a:solidFill>
            <a:srgbClr val="2A1999"/>
          </a:solidFill>
          <a:ln/>
        </p:spPr>
      </p:sp>
      <p:sp>
        <p:nvSpPr>
          <p:cNvPr id="27" name="Text 23"/>
          <p:cNvSpPr/>
          <p:nvPr/>
        </p:nvSpPr>
        <p:spPr>
          <a:xfrm>
            <a:off x="7882176" y="5771912"/>
            <a:ext cx="30687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Accessibility Features</a:t>
            </a:r>
            <a:endParaRPr lang="en-US" sz="2200" dirty="0"/>
          </a:p>
        </p:txBody>
      </p:sp>
      <p:sp>
        <p:nvSpPr>
          <p:cNvPr id="28" name="Text 24"/>
          <p:cNvSpPr/>
          <p:nvPr/>
        </p:nvSpPr>
        <p:spPr>
          <a:xfrm>
            <a:off x="7882176" y="6262330"/>
            <a:ext cx="572000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Ensuring inclusive learning for differently-abled students.</a:t>
            </a:r>
            <a:endParaRPr lang="en-US" sz="1750" dirty="0"/>
          </a:p>
        </p:txBody>
      </p:sp>
      <p:sp>
        <p:nvSpPr>
          <p:cNvPr id="29" name="Shape 25"/>
          <p:cNvSpPr/>
          <p:nvPr/>
        </p:nvSpPr>
        <p:spPr>
          <a:xfrm>
            <a:off x="7031712" y="6096476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272525"/>
          </a:solidFill>
          <a:ln w="30480">
            <a:solidFill>
              <a:srgbClr val="2A1999"/>
            </a:solidFill>
            <a:prstDash val="solid"/>
          </a:ln>
        </p:spPr>
      </p:sp>
      <p:pic>
        <p:nvPicPr>
          <p:cNvPr id="3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3397" y="6202799"/>
            <a:ext cx="283488" cy="354330"/>
          </a:xfrm>
          <a:prstGeom prst="rect">
            <a:avLst/>
          </a:prstGeom>
        </p:spPr>
      </p:pic>
      <p:pic>
        <p:nvPicPr>
          <p:cNvPr id="31" name="Picture 30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10A78174-0C18-B1C5-8C70-FCA01B09D3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5466" y="7673806"/>
            <a:ext cx="2212424" cy="5362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098" y="612934"/>
            <a:ext cx="8212693" cy="696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AI: The Core of Our Innovation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80098" y="1844278"/>
            <a:ext cx="6943844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Artificial Intelligence isn't just a feature; it's the foundation upon which our entire learning system is built. It enables unprecedented personalization and efficiency.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80098" y="3114556"/>
            <a:ext cx="694384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Natural Language Processing (NLP):</a:t>
            </a: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intelligent Q&amp;A and detailed explanations.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0098" y="3905726"/>
            <a:ext cx="694384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Predictive Analytics:</a:t>
            </a: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forecast student performance and proactively identify potential learning hurdles.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80098" y="4696897"/>
            <a:ext cx="694384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Recommendation Engine:</a:t>
            </a: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Curating the most relevant study materials and learning paths.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80098" y="5488067"/>
            <a:ext cx="694384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AI-Driven Checks:</a:t>
            </a: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Ensuring academic integrity through plagiarism and evaluation tools.</a:t>
            </a: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439" y="1894523"/>
            <a:ext cx="5582364" cy="5582364"/>
          </a:xfrm>
          <a:prstGeom prst="rect">
            <a:avLst/>
          </a:prstGeom>
        </p:spPr>
      </p:pic>
      <p:pic>
        <p:nvPicPr>
          <p:cNvPr id="9" name="Picture 8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94033E62-58EC-B743-E759-EF989E62B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5466" y="7673806"/>
            <a:ext cx="2212424" cy="53624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139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Robust Tech Stack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7639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robust technology stack is carefully selected to ensure scalability, performance, and future-readiness for our intelligent learning system.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557349"/>
            <a:ext cx="13042821" cy="3258264"/>
          </a:xfrm>
          <a:prstGeom prst="roundRect">
            <a:avLst>
              <a:gd name="adj" fmla="val 292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564969"/>
            <a:ext cx="13027581" cy="64174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462" y="3708678"/>
            <a:ext cx="27993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4289108" y="3708678"/>
            <a:ext cx="27955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Backend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45943" y="3708678"/>
            <a:ext cx="27955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AI/ML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0802779" y="3708678"/>
            <a:ext cx="27993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Deployment</a:t>
            </a:r>
            <a:endParaRPr lang="en-US" sz="2200" dirty="0"/>
          </a:p>
        </p:txBody>
      </p:sp>
      <p:sp>
        <p:nvSpPr>
          <p:cNvPr id="10" name="Shape 8"/>
          <p:cNvSpPr/>
          <p:nvPr/>
        </p:nvSpPr>
        <p:spPr>
          <a:xfrm>
            <a:off x="801410" y="4206716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462" y="4350425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HTML, CSS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4289108" y="4350425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Flask or Django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45943" y="4350425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0802779" y="4350425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(AWS or GCP)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801410" y="485703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028462" y="5000744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4289108" y="5000744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45943" y="5000744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TensorFlow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10802779" y="5000744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5507355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28462" y="565106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4289108" y="5651063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545943" y="5651063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NLP Models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10802779" y="565106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5" name="Shape 23"/>
          <p:cNvSpPr/>
          <p:nvPr/>
        </p:nvSpPr>
        <p:spPr>
          <a:xfrm>
            <a:off x="801410" y="6157674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1028462" y="6301383"/>
            <a:ext cx="27993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Database</a:t>
            </a:r>
            <a:endParaRPr lang="en-US" sz="2200" dirty="0"/>
          </a:p>
        </p:txBody>
      </p:sp>
      <p:sp>
        <p:nvSpPr>
          <p:cNvPr id="27" name="Text 25"/>
          <p:cNvSpPr/>
          <p:nvPr/>
        </p:nvSpPr>
        <p:spPr>
          <a:xfrm>
            <a:off x="4289108" y="6301383"/>
            <a:ext cx="93130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MySQL or MongoDB</a:t>
            </a:r>
            <a:endParaRPr lang="en-US" sz="1750" dirty="0"/>
          </a:p>
        </p:txBody>
      </p:sp>
      <p:pic>
        <p:nvPicPr>
          <p:cNvPr id="28" name="Picture 27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AAA15F43-4863-FBC4-9566-9EFB484E2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5466" y="7673806"/>
            <a:ext cx="2212424" cy="5362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25692"/>
            <a:ext cx="99545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Expected Transformative Outcomes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88099"/>
            <a:ext cx="4196358" cy="2907149"/>
          </a:xfrm>
          <a:prstGeom prst="roundRect">
            <a:avLst>
              <a:gd name="adj" fmla="val 18726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122533"/>
            <a:ext cx="3727490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Higher Engagement &amp; Retention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028224" y="4109204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Students will be more motivated and stay longer with personalized and interactive content.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2888099"/>
            <a:ext cx="4196358" cy="2907149"/>
          </a:xfrm>
          <a:prstGeom prst="roundRect">
            <a:avLst>
              <a:gd name="adj" fmla="val 18726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6" y="3122533"/>
            <a:ext cx="349984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Fewer Learning Gaps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5451396" y="3683913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Adaptive pathways will identify and address knowledge gaps proactively, ensuring comprehensive understanding.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888099"/>
            <a:ext cx="4196358" cy="2907149"/>
          </a:xfrm>
          <a:prstGeom prst="roundRect">
            <a:avLst>
              <a:gd name="adj" fmla="val 18726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3122533"/>
            <a:ext cx="3727490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Stronger Teacher Support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9874568" y="4109204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AI-driven analytics provide educators with valuable insights, enabling more targeted and effective teaching.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6050399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vision is to build a </a:t>
            </a:r>
            <a:r>
              <a:rPr lang="en-US" sz="22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scalable and inclusive education system</a:t>
            </a:r>
            <a:r>
              <a:rPr lang="en-US" sz="2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that empowers every learner.</a:t>
            </a:r>
            <a:endParaRPr lang="en-US" sz="2200" dirty="0"/>
          </a:p>
        </p:txBody>
      </p:sp>
      <p:pic>
        <p:nvPicPr>
          <p:cNvPr id="13" name="Picture 12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4D76CE71-C6C0-C83C-B14E-9BEEBC4BB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5466" y="7673806"/>
            <a:ext cx="2212424" cy="53624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921</Words>
  <Application>Microsoft Office PowerPoint</Application>
  <PresentationFormat>Custom</PresentationFormat>
  <Paragraphs>116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Inter</vt:lpstr>
      <vt:lpstr>Inter Bold</vt:lpstr>
      <vt:lpstr>Noto Serif</vt:lpstr>
      <vt:lpstr>Noto Serif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Nitin Rajput</dc:creator>
  <cp:lastModifiedBy>Nitin Rajput</cp:lastModifiedBy>
  <cp:revision>2</cp:revision>
  <dcterms:created xsi:type="dcterms:W3CDTF">2025-09-05T15:00:34Z</dcterms:created>
  <dcterms:modified xsi:type="dcterms:W3CDTF">2025-09-05T15:44:45Z</dcterms:modified>
</cp:coreProperties>
</file>